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9601200" cx="73152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4C20F9B-E537-4702-9E91-53864B923357}">
  <a:tblStyle styleId="{E4C20F9B-E537-4702-9E91-53864B92335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42C4B5B-390A-4B2E-9395-9A55CF0CC3F1}"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PlusJakartaSans-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PlusJakartaSans-bold.fntdata"/><Relationship Id="rId6" Type="http://schemas.openxmlformats.org/officeDocument/2006/relationships/slideMaster" Target="slideMasters/slideMaster2.xml"/><Relationship Id="rId18" Type="http://schemas.openxmlformats.org/officeDocument/2006/relationships/font" Target="fonts/PlusJakartaSans-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980785349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98078534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980785349_0_11: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980785349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97b00ad89_0_27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97b00ad89_0_2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97b00ad89_0_4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597b00ad89_0_4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T_sGTspaF4Y?feature=shared&amp;t=8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1" name="Google Shape;10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2" name="Google Shape;102;p25"/>
          <p:cNvGraphicFramePr/>
          <p:nvPr/>
        </p:nvGraphicFramePr>
        <p:xfrm>
          <a:off x="355544" y="1535436"/>
          <a:ext cx="3000000" cy="3000000"/>
        </p:xfrm>
        <a:graphic>
          <a:graphicData uri="http://schemas.openxmlformats.org/drawingml/2006/table">
            <a:tbl>
              <a:tblPr>
                <a:noFill/>
                <a:tableStyleId>{E4C20F9B-E537-4702-9E91-53864B923357}</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r>
                        <a:rPr lang="en" sz="1200">
                          <a:latin typeface="Halant"/>
                          <a:ea typeface="Halant"/>
                          <a:cs typeface="Halant"/>
                          <a:sym typeface="Halant"/>
                        </a:rPr>
                        <a:t>Begin at 1:22, End at 3:09</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the late 20th century was not the first time that empires disintegrated. Rome comes to mind. Also the Persians. And of course the American Revolution ended one kind of European imperial experiment. But in all those cases, Empire struck back… heh heh, you see what I did there? I mean, Britain lost its 13 colonies, but later controlled half of Africa and all of India. And what makes the recent decolonization so special is that at least so far, no empires have emerged to replace the ones that fell. And this was largely due to World War II because on some level, the Allies were fighting to stop Nazi imperialism. Hitler wanted to take over Central Europe, and Africa, and probably the Middle East-- and the Ally defeat of the Nazis discredited the whole idea of empire. So the English, French, and Americans couldn’t very well say to the colonial troops who’d fought alongside them, “Thank you so much for helping us to thwart Germany’s imperialistic ambitions. As a reward, please hand in your rifle and return to your state of subjugation.” Plus, most of the big colonial powers-- especially France, Britain, and Japan-- had been significantly weakened by World War II, by which I mean that large swaths of them looked like this. So, post-war decolonization happened all over the place: The British colony that had once been “India” became three independent nations. By the way, is this Gandhi or is this Ben Kingsley playing Gandhi? In Southeast Asia, French Indochina became Cambodia, Laos, and Vietnam. And the Dutch East Indies became Indonesia. But of course when we think about decolonization, we mostly think about Africa going from this to this. So we’re gonna oversimplify here, because we have to, but decolonization throughout Afro-Eurasia had some similar characteristics. Because it occurred in the context of the Cold War, many of these new nations had to choose between socialist and capitalist influences, which shaped their futures. While many of these new countries eventually adopted some form of democracy, the road there was often rocky. Also, decolonization often involved violence, usually the overthrow of colonial elites.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03" name="Google Shape;103;p25"/>
          <p:cNvSpPr txBox="1"/>
          <p:nvPr/>
        </p:nvSpPr>
        <p:spPr>
          <a:xfrm>
            <a:off x="428450" y="864000"/>
            <a:ext cx="6511200" cy="630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John Green</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150">
              <a:solidFill>
                <a:schemeClr val="dk1"/>
              </a:solidFill>
              <a:latin typeface="Inter"/>
              <a:ea typeface="Inter"/>
              <a:cs typeface="Inter"/>
              <a:sym typeface="Inter"/>
            </a:endParaRPr>
          </a:p>
        </p:txBody>
      </p:sp>
      <p:sp>
        <p:nvSpPr>
          <p:cNvPr id="104" name="Google Shape;104;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Nationalism in the Postcolonial Era (Exemplar)</a:t>
            </a:r>
            <a:endParaRPr sz="1800">
              <a:solidFill>
                <a:schemeClr val="dk1"/>
              </a:solidFill>
              <a:latin typeface="Halant"/>
              <a:ea typeface="Halant"/>
              <a:cs typeface="Halant"/>
              <a:sym typeface="Halant"/>
            </a:endParaRPr>
          </a:p>
        </p:txBody>
      </p:sp>
      <p:sp>
        <p:nvSpPr>
          <p:cNvPr id="105" name="Google Shape;105;p25"/>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06" name="Google Shape;106;p25"/>
          <p:cNvSpPr txBox="1"/>
          <p:nvPr/>
        </p:nvSpPr>
        <p:spPr>
          <a:xfrm>
            <a:off x="329100" y="6717975"/>
            <a:ext cx="6657000" cy="22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World War II make it harder for European powers to keep control of their colonies?</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common challenges new nations faced after decolonization?</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2: China</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14" name="Google Shape;114;p2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116" name="Google Shape;116;p26"/>
          <p:cNvGraphicFramePr/>
          <p:nvPr/>
        </p:nvGraphicFramePr>
        <p:xfrm>
          <a:off x="367177" y="690516"/>
          <a:ext cx="3000000" cy="3000000"/>
        </p:xfrm>
        <a:graphic>
          <a:graphicData uri="http://schemas.openxmlformats.org/drawingml/2006/table">
            <a:tbl>
              <a:tblPr>
                <a:noFill/>
                <a:tableStyleId>{C42C4B5B-390A-4B2E-9395-9A55CF0CC3F1}</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Mao Zedong, “On the People’s Democratic Dictatorship,” June 30, 1949.</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Mao Zedong was the founding leader of the People’s Republic of China and head of the Chinese Communist Party. This excerpt is from his 1949 speech, “On the People’s Democratic Dictatorship,” delivered just months before the official founding of the new Chinese state.</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Would the present rulers of Britain and the United States, who are imperialists, help a people's state? Why do these countries do business with us and, supposing they might be willing to lend us money on terms of mutual benefit in the future, why would they do so? Because their capitalists want to make money and their bankers want to earn interest to extricate themselves from their own crisis -- it is not a matter of helping the Chinese people. The Communist Parties and progressive groups in these countries are urging their governments to establish trade and even diplomatic relations with us. This is goodwill, this is help, this cannot be mentioned in the same breath with the conduct of the bourgeoisie in the same countries. Throughout his life, Sun Yat-sen appealed countless times to the capitalist countries for help and got nothing but heartless rebuffs. Only once in his whole life did Sun Yat-sen receive foreign help, and that was Soviet help. Let readers refer to Dr. Sun Yat-sen's testament; his earnest advice was not to look for help from the imperialist countries but to "unite with those nations of the world which treat us as equals". Dr. Sun had experience; he had suffered, he had been deceived. We should remember his words and not allow ourselves to be deceived again. Internationally, we belong to the side of the anti-imperialist front headed by the Soviet Union, and so we can turn only to this side for genuine and friendly help, not to the side of the imperialist front…</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Imperialism, a most ferocious enemy, is still standing alongside us. China's modern industry still forms a very small proportion of the national economy. No reliable statistics are available, but it is estimated, on the basis of certain data, that before the War of Resistance Against Japan the value of output of modern industry constituted only about 10 per cent of the total value of output of the national economy. To counter imperialist oppression and to raise her backward economy to a higher level, China must utilize all the factors of urban and rural capitalism that are beneficial and not harmful to the national economy and the people's livelihood…</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Our twenty-eight years have been quite different. We have had much valuable experience. A well-disciplined Party armed with the theory of Marxism-Leninism, using the method of self-criticism and linked with the masses of the people, an army under the leadership of such a Party; a united front of all revolutionary classes and all revolutionary groups under the leadership of such a Party -- these are the three main weapons with which we have defeated the enemy. They distinguish us from our predecessors. Relying on them, we have won basic victory. We have travelled a tortuous road. We have struggled against opportunist deviations in our Party, both Right and "Left". Whenever we made serious mistakes on these three matters, the revolution suffered setbacks. Taught by mistakes and setbacks, we have become wiser and handle our affairs better. It is hard for any political party or person to avoid mistakes, but we should make as few as possible. Once a mistake is made, we should correct it, and the more quickly and thoroughly the better.</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To sum up our experience and concentrate it into one point, it is the people's democratic dictatorship under the leadership of the working class (through the Communist Party) and based upon the alliance of workers and peasants. This dictatorship must unite as one with the international revolutionary forces. This is our formula, our principal experience, our main programme.</a:t>
                      </a:r>
                      <a:endParaRPr sz="11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24" name="Google Shape;124;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26" name="Google Shape;126;p27"/>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Plus Jakarta Sans"/>
                <a:ea typeface="Plus Jakarta Sans"/>
                <a:cs typeface="Plus Jakarta Sans"/>
                <a:sym typeface="Plus Jakarta Sans"/>
              </a:rPr>
              <a:t>Directions</a:t>
            </a:r>
            <a:r>
              <a:rPr lang="en" sz="1000">
                <a:solidFill>
                  <a:schemeClr val="dk1"/>
                </a:solidFill>
                <a:latin typeface="Plus Jakarta Sans"/>
                <a:ea typeface="Plus Jakarta Sans"/>
                <a:cs typeface="Plus Jakarta Sans"/>
                <a:sym typeface="Plus Jakarta Sans"/>
              </a:rPr>
              <a:t>: </a:t>
            </a:r>
            <a:r>
              <a:rPr lang="en" sz="100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during the classroom report outs, record how each leader demonstrated nationalism.</a:t>
            </a:r>
            <a:endParaRPr sz="1000">
              <a:solidFill>
                <a:schemeClr val="dk1"/>
              </a:solidFill>
              <a:latin typeface="Plus Jakarta Sans"/>
              <a:ea typeface="Plus Jakarta Sans"/>
              <a:cs typeface="Plus Jakarta Sans"/>
              <a:sym typeface="Plus Jakarta Sans"/>
            </a:endParaRPr>
          </a:p>
        </p:txBody>
      </p:sp>
      <p:sp>
        <p:nvSpPr>
          <p:cNvPr id="127" name="Google Shape;127;p27"/>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Chinese Nationalism</a:t>
            </a:r>
            <a:endParaRPr b="1" sz="1200">
              <a:latin typeface="Inter"/>
              <a:ea typeface="Inter"/>
              <a:cs typeface="Inter"/>
              <a:sym typeface="Inter"/>
            </a:endParaRPr>
          </a:p>
        </p:txBody>
      </p:sp>
      <p:sp>
        <p:nvSpPr>
          <p:cNvPr id="128" name="Google Shape;128;p27"/>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129" name="Google Shape;129;p27"/>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130" name="Google Shape;130;p27"/>
          <p:cNvGraphicFramePr/>
          <p:nvPr/>
        </p:nvGraphicFramePr>
        <p:xfrm>
          <a:off x="441647" y="3929291"/>
          <a:ext cx="3000000" cy="3000000"/>
        </p:xfrm>
        <a:graphic>
          <a:graphicData uri="http://schemas.openxmlformats.org/drawingml/2006/table">
            <a:tbl>
              <a:tblPr>
                <a:noFill/>
                <a:tableStyleId>{E4C20F9B-E537-4702-9E91-53864B923357}</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131" name="Google Shape;131;p27"/>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graphicFrame>
        <p:nvGraphicFramePr>
          <p:cNvPr id="132" name="Google Shape;132;p27"/>
          <p:cNvGraphicFramePr/>
          <p:nvPr/>
        </p:nvGraphicFramePr>
        <p:xfrm>
          <a:off x="441650" y="6616900"/>
          <a:ext cx="3000000" cy="3000000"/>
        </p:xfrm>
        <a:graphic>
          <a:graphicData uri="http://schemas.openxmlformats.org/drawingml/2006/table">
            <a:tbl>
              <a:tblPr>
                <a:noFill/>
                <a:tableStyleId>{E4C20F9B-E537-4702-9E91-53864B923357}</a:tableStyleId>
              </a:tblPr>
              <a:tblGrid>
                <a:gridCol w="2144100"/>
                <a:gridCol w="2144100"/>
                <a:gridCol w="2144100"/>
              </a:tblGrid>
              <a:tr h="381000">
                <a:tc>
                  <a:txBody>
                    <a:bodyPr/>
                    <a:lstStyle/>
                    <a:p>
                      <a:pPr indent="0" lvl="0" marL="0" rtl="0" algn="ctr">
                        <a:spcBef>
                          <a:spcPts val="0"/>
                        </a:spcBef>
                        <a:spcAft>
                          <a:spcPts val="0"/>
                        </a:spcAft>
                        <a:buNone/>
                      </a:pPr>
                      <a:r>
                        <a:rPr lang="en" sz="1300">
                          <a:latin typeface="Inter"/>
                          <a:ea typeface="Inter"/>
                          <a:cs typeface="Inter"/>
                          <a:sym typeface="Inter"/>
                        </a:rPr>
                        <a:t>Fidel Castro (Cuba)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Mao Zedong (China)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Ho Chi Minh (Vietnam)</a:t>
                      </a:r>
                      <a:endParaRPr sz="13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pic>
        <p:nvPicPr>
          <p:cNvPr id="137" name="Google Shape;137;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8" name="Google Shape;138;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9" name="Google Shape;139;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0" name="Google Shape;140;p2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“Who said it?”</a:t>
            </a:r>
            <a:endParaRPr sz="1800">
              <a:solidFill>
                <a:schemeClr val="dk1"/>
              </a:solidFill>
              <a:latin typeface="Halant"/>
              <a:ea typeface="Halant"/>
              <a:cs typeface="Halant"/>
              <a:sym typeface="Halant"/>
            </a:endParaRPr>
          </a:p>
        </p:txBody>
      </p:sp>
      <p:sp>
        <p:nvSpPr>
          <p:cNvPr id="141" name="Google Shape;141;p28"/>
          <p:cNvSpPr txBox="1"/>
          <p:nvPr/>
        </p:nvSpPr>
        <p:spPr>
          <a:xfrm>
            <a:off x="428450" y="483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First, write the source name and country you read about and then rewrite one of the quotes from your graphic organizer. Then, mingle with your classmates. Find four students, share your quotes, and complete the table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My Source (Name + Country: ___________________________________________________</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Quote: </a:t>
            </a:r>
            <a:endParaRPr sz="1200">
              <a:solidFill>
                <a:schemeClr val="dk1"/>
              </a:solidFill>
              <a:latin typeface="Inter"/>
              <a:ea typeface="Inter"/>
              <a:cs typeface="Inter"/>
              <a:sym typeface="Inter"/>
            </a:endParaRPr>
          </a:p>
        </p:txBody>
      </p:sp>
      <p:graphicFrame>
        <p:nvGraphicFramePr>
          <p:cNvPr id="142" name="Google Shape;142;p28"/>
          <p:cNvGraphicFramePr/>
          <p:nvPr/>
        </p:nvGraphicFramePr>
        <p:xfrm>
          <a:off x="441500" y="2766138"/>
          <a:ext cx="3000000" cy="3000000"/>
        </p:xfrm>
        <a:graphic>
          <a:graphicData uri="http://schemas.openxmlformats.org/drawingml/2006/table">
            <a:tbl>
              <a:tblPr>
                <a:noFill/>
                <a:tableStyleId>{E4C20F9B-E537-4702-9E91-53864B923357}</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Student Name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Quote Main Idea</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Guess Who Said It</a:t>
                      </a:r>
                      <a:endParaRPr b="1" sz="11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Fidel Castro, Cuba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Mao Zedong, China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Ho Chi Minh, Vietnam</a:t>
                      </a:r>
                      <a:endParaRPr b="1" sz="9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A</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B</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a:t>
                      </a:r>
                      <a:endParaRPr>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100">
                          <a:latin typeface="Inter"/>
                          <a:ea typeface="Inter"/>
                          <a:cs typeface="Inter"/>
                          <a:sym typeface="Inter"/>
                        </a:rPr>
                        <a:t>Were you correct?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Y        N</a:t>
                      </a:r>
                      <a:endParaRPr b="1" sz="16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